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71" r:id="rId6"/>
    <p:sldId id="272" r:id="rId7"/>
    <p:sldId id="273" r:id="rId8"/>
    <p:sldId id="274" r:id="rId9"/>
    <p:sldId id="275" r:id="rId10"/>
    <p:sldId id="265" r:id="rId11"/>
    <p:sldId id="266" r:id="rId12"/>
    <p:sldId id="267" r:id="rId13"/>
    <p:sldId id="268" r:id="rId14"/>
    <p:sldId id="269" r:id="rId15"/>
    <p:sldId id="270" r:id="rId16"/>
    <p:sldId id="276" r:id="rId17"/>
    <p:sldId id="277" r:id="rId18"/>
    <p:sldId id="278" r:id="rId19"/>
    <p:sldId id="279" r:id="rId20"/>
    <p:sldId id="280"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182773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8EB845-7110-4257-80A8-FB0F342F6693}" type="datetimeFigureOut">
              <a:rPr lang="es-EC" smtClean="0"/>
              <a:t>16/10/2021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5800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2467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1028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5774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3678594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408640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3292099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401638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36538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213478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C8EB845-7110-4257-80A8-FB0F342F6693}" type="datetimeFigureOut">
              <a:rPr lang="es-EC" smtClean="0"/>
              <a:t>16/10/2021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264013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C8EB845-7110-4257-80A8-FB0F342F6693}" type="datetimeFigureOut">
              <a:rPr lang="es-EC" smtClean="0"/>
              <a:t>16/10/2021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81058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116244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423625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0C8EB845-7110-4257-80A8-FB0F342F6693}" type="datetimeFigureOut">
              <a:rPr lang="es-EC" smtClean="0"/>
              <a:t>16/10/2021</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294266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C8EB845-7110-4257-80A8-FB0F342F6693}" type="datetimeFigureOut">
              <a:rPr lang="es-EC" smtClean="0"/>
              <a:t>16/10/2021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0E19688-2556-4D42-BE04-7DC774B6971B}" type="slidenum">
              <a:rPr lang="es-EC" smtClean="0"/>
              <a:t>‹Nº›</a:t>
            </a:fld>
            <a:endParaRPr lang="es-EC"/>
          </a:p>
        </p:txBody>
      </p:sp>
    </p:spTree>
    <p:extLst>
      <p:ext uri="{BB962C8B-B14F-4D97-AF65-F5344CB8AC3E}">
        <p14:creationId xmlns:p14="http://schemas.microsoft.com/office/powerpoint/2010/main" val="236470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C8EB845-7110-4257-80A8-FB0F342F6693}" type="datetimeFigureOut">
              <a:rPr lang="es-EC" smtClean="0"/>
              <a:t>16/10/2021</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0E19688-2556-4D42-BE04-7DC774B6971B}" type="slidenum">
              <a:rPr lang="es-EC" smtClean="0"/>
              <a:t>‹Nº›</a:t>
            </a:fld>
            <a:endParaRPr lang="es-EC"/>
          </a:p>
        </p:txBody>
      </p:sp>
    </p:spTree>
    <p:extLst>
      <p:ext uri="{BB962C8B-B14F-4D97-AF65-F5344CB8AC3E}">
        <p14:creationId xmlns:p14="http://schemas.microsoft.com/office/powerpoint/2010/main" val="287438404"/>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t>TIPOS DE ARGUMENTOS</a:t>
            </a:r>
            <a:endParaRPr lang="es-EC" dirty="0"/>
          </a:p>
        </p:txBody>
      </p:sp>
      <p:sp>
        <p:nvSpPr>
          <p:cNvPr id="3" name="Subtítulo 2"/>
          <p:cNvSpPr>
            <a:spLocks noGrp="1"/>
          </p:cNvSpPr>
          <p:nvPr>
            <p:ph type="subTitle" idx="1"/>
          </p:nvPr>
        </p:nvSpPr>
        <p:spPr>
          <a:xfrm>
            <a:off x="759726" y="3594100"/>
            <a:ext cx="9144000" cy="1655762"/>
          </a:xfrm>
        </p:spPr>
        <p:txBody>
          <a:bodyPr/>
          <a:lstStyle/>
          <a:p>
            <a:endParaRPr lang="es-EC" dirty="0"/>
          </a:p>
        </p:txBody>
      </p:sp>
      <p:grpSp>
        <p:nvGrpSpPr>
          <p:cNvPr id="4" name="Group 2"/>
          <p:cNvGrpSpPr>
            <a:grpSpLocks/>
          </p:cNvGrpSpPr>
          <p:nvPr/>
        </p:nvGrpSpPr>
        <p:grpSpPr bwMode="auto">
          <a:xfrm>
            <a:off x="7971631" y="-1587"/>
            <a:ext cx="4017963" cy="6859587"/>
            <a:chOff x="8794" y="720"/>
            <a:chExt cx="6329" cy="10803"/>
          </a:xfrm>
        </p:grpSpPr>
        <p:sp>
          <p:nvSpPr>
            <p:cNvPr id="5" name="Freeform 3"/>
            <p:cNvSpPr>
              <a:spLocks/>
            </p:cNvSpPr>
            <p:nvPr/>
          </p:nvSpPr>
          <p:spPr bwMode="auto">
            <a:xfrm>
              <a:off x="8793" y="7295"/>
              <a:ext cx="6329" cy="4228"/>
            </a:xfrm>
            <a:custGeom>
              <a:avLst/>
              <a:gdLst>
                <a:gd name="T0" fmla="+- 0 15122 8794"/>
                <a:gd name="T1" fmla="*/ T0 w 6329"/>
                <a:gd name="T2" fmla="+- 0 7295 7295"/>
                <a:gd name="T3" fmla="*/ 7295 h 4228"/>
                <a:gd name="T4" fmla="+- 0 8796 8794"/>
                <a:gd name="T5" fmla="*/ T4 w 6329"/>
                <a:gd name="T6" fmla="+- 0 11515 7295"/>
                <a:gd name="T7" fmla="*/ 11515 h 4228"/>
                <a:gd name="T8" fmla="+- 0 8794 8794"/>
                <a:gd name="T9" fmla="*/ T8 w 6329"/>
                <a:gd name="T10" fmla="+- 0 11518 7295"/>
                <a:gd name="T11" fmla="*/ 11518 h 4228"/>
                <a:gd name="T12" fmla="+- 0 8794 8794"/>
                <a:gd name="T13" fmla="*/ T12 w 6329"/>
                <a:gd name="T14" fmla="+- 0 11522 7295"/>
                <a:gd name="T15" fmla="*/ 11522 h 4228"/>
                <a:gd name="T16" fmla="+- 0 8813 8794"/>
                <a:gd name="T17" fmla="*/ T16 w 6329"/>
                <a:gd name="T18" fmla="+- 0 11522 7295"/>
                <a:gd name="T19" fmla="*/ 11522 h 4228"/>
                <a:gd name="T20" fmla="+- 0 15122 8794"/>
                <a:gd name="T21" fmla="*/ T20 w 6329"/>
                <a:gd name="T22" fmla="+- 0 7314 7295"/>
                <a:gd name="T23" fmla="*/ 7314 h 4228"/>
                <a:gd name="T24" fmla="+- 0 15122 8794"/>
                <a:gd name="T25" fmla="*/ T24 w 6329"/>
                <a:gd name="T26" fmla="+- 0 7295 7295"/>
                <a:gd name="T27" fmla="*/ 7295 h 4228"/>
              </a:gdLst>
              <a:ahLst/>
              <a:cxnLst>
                <a:cxn ang="0">
                  <a:pos x="T1" y="T3"/>
                </a:cxn>
                <a:cxn ang="0">
                  <a:pos x="T5" y="T7"/>
                </a:cxn>
                <a:cxn ang="0">
                  <a:pos x="T9" y="T11"/>
                </a:cxn>
                <a:cxn ang="0">
                  <a:pos x="T13" y="T15"/>
                </a:cxn>
                <a:cxn ang="0">
                  <a:pos x="T17" y="T19"/>
                </a:cxn>
                <a:cxn ang="0">
                  <a:pos x="T21" y="T23"/>
                </a:cxn>
                <a:cxn ang="0">
                  <a:pos x="T25" y="T27"/>
                </a:cxn>
              </a:cxnLst>
              <a:rect l="0" t="0" r="r" b="b"/>
              <a:pathLst>
                <a:path w="6329" h="4228">
                  <a:moveTo>
                    <a:pt x="6328" y="0"/>
                  </a:moveTo>
                  <a:lnTo>
                    <a:pt x="2" y="4220"/>
                  </a:lnTo>
                  <a:lnTo>
                    <a:pt x="0" y="4223"/>
                  </a:lnTo>
                  <a:lnTo>
                    <a:pt x="0" y="4227"/>
                  </a:lnTo>
                  <a:lnTo>
                    <a:pt x="19" y="4227"/>
                  </a:lnTo>
                  <a:lnTo>
                    <a:pt x="6328" y="19"/>
                  </a:lnTo>
                  <a:lnTo>
                    <a:pt x="6328" y="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0" y="720"/>
              <a:ext cx="3552" cy="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0" y="720"/>
              <a:ext cx="3552" cy="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7" y="720"/>
              <a:ext cx="3056"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7" y="720"/>
              <a:ext cx="3056"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4" y="6890"/>
              <a:ext cx="3948" cy="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4" y="6890"/>
              <a:ext cx="3948" cy="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60" y="720"/>
              <a:ext cx="3363"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60" y="720"/>
              <a:ext cx="3363"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83" y="720"/>
              <a:ext cx="1340"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83" y="720"/>
              <a:ext cx="1340"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440" y="720"/>
              <a:ext cx="1683"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440" y="720"/>
              <a:ext cx="1683" cy="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11" y="8426"/>
              <a:ext cx="1712" cy="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411" y="8426"/>
              <a:ext cx="1712" cy="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41" y="5674"/>
              <a:ext cx="5583" cy="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9292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Por lo concreto</a:t>
            </a:r>
            <a:endParaRPr lang="es-EC" dirty="0"/>
          </a:p>
        </p:txBody>
      </p:sp>
      <p:sp>
        <p:nvSpPr>
          <p:cNvPr id="3" name="Marcador de contenido 2"/>
          <p:cNvSpPr>
            <a:spLocks noGrp="1"/>
          </p:cNvSpPr>
          <p:nvPr>
            <p:ph idx="1"/>
          </p:nvPr>
        </p:nvSpPr>
        <p:spPr/>
        <p:txBody>
          <a:bodyPr/>
          <a:lstStyle/>
          <a:p>
            <a:r>
              <a:rPr lang="es-ES" b="1" dirty="0"/>
              <a:t>Se emplean ejemplos familiares a los oyentes, porque les afectan directamente.</a:t>
            </a:r>
            <a:endParaRPr lang="es-EC" dirty="0"/>
          </a:p>
          <a:p>
            <a:r>
              <a:rPr lang="es-ES" b="1" dirty="0"/>
              <a:t>Ejemplo:</a:t>
            </a:r>
            <a:endParaRPr lang="es-EC" b="1" dirty="0"/>
          </a:p>
          <a:p>
            <a:r>
              <a:rPr lang="es-ES" dirty="0"/>
              <a:t>Como padres, todos sabemos lo que cuesta criar un hijo como una persona integralmente sana.</a:t>
            </a:r>
            <a:endParaRPr lang="es-EC" dirty="0"/>
          </a:p>
          <a:p>
            <a:endParaRPr lang="es-EC" dirty="0"/>
          </a:p>
        </p:txBody>
      </p:sp>
    </p:spTree>
    <p:extLst>
      <p:ext uri="{BB962C8B-B14F-4D97-AF65-F5344CB8AC3E}">
        <p14:creationId xmlns:p14="http://schemas.microsoft.com/office/powerpoint/2010/main" val="107006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Confianza del emisor</a:t>
            </a:r>
            <a:endParaRPr lang="es-EC" dirty="0"/>
          </a:p>
        </p:txBody>
      </p:sp>
      <p:sp>
        <p:nvSpPr>
          <p:cNvPr id="3" name="Marcador de contenido 2"/>
          <p:cNvSpPr>
            <a:spLocks noGrp="1"/>
          </p:cNvSpPr>
          <p:nvPr>
            <p:ph idx="1"/>
          </p:nvPr>
        </p:nvSpPr>
        <p:spPr/>
        <p:txBody>
          <a:bodyPr/>
          <a:lstStyle/>
          <a:p>
            <a:r>
              <a:rPr lang="es-ES" b="1" dirty="0"/>
              <a:t>Pone	énfasis	en	la	idoneidad	o	</a:t>
            </a:r>
            <a:r>
              <a:rPr lang="es-ES" b="1" dirty="0" smtClean="0"/>
              <a:t>compromiso	del </a:t>
            </a:r>
            <a:r>
              <a:rPr lang="es-ES" b="1" dirty="0"/>
              <a:t>emisor en el tema que defiende</a:t>
            </a:r>
            <a:r>
              <a:rPr lang="es-ES" b="1" dirty="0" smtClean="0"/>
              <a:t>.</a:t>
            </a:r>
          </a:p>
          <a:p>
            <a:r>
              <a:rPr lang="es-ES" dirty="0"/>
              <a:t>Yo, compañeros, dirigente sindical por más de 20 años, defiendo incondicionalmente sus derechos.</a:t>
            </a:r>
            <a:endParaRPr lang="es-EC" dirty="0"/>
          </a:p>
          <a:p>
            <a:endParaRPr lang="es-EC" dirty="0"/>
          </a:p>
          <a:p>
            <a:endParaRPr lang="es-EC" dirty="0"/>
          </a:p>
        </p:txBody>
      </p:sp>
    </p:spTree>
    <p:extLst>
      <p:ext uri="{BB962C8B-B14F-4D97-AF65-F5344CB8AC3E}">
        <p14:creationId xmlns:p14="http://schemas.microsoft.com/office/powerpoint/2010/main" val="310366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Slogan</a:t>
            </a:r>
            <a:endParaRPr lang="es-EC" dirty="0"/>
          </a:p>
        </p:txBody>
      </p:sp>
      <p:sp>
        <p:nvSpPr>
          <p:cNvPr id="3" name="Marcador de contenido 2"/>
          <p:cNvSpPr>
            <a:spLocks noGrp="1"/>
          </p:cNvSpPr>
          <p:nvPr>
            <p:ph idx="1"/>
          </p:nvPr>
        </p:nvSpPr>
        <p:spPr/>
        <p:txBody>
          <a:bodyPr/>
          <a:lstStyle/>
          <a:p>
            <a:r>
              <a:rPr lang="es-ES" b="1" dirty="0"/>
              <a:t>Se trata de una frase hecha (cliché), un tópico o palabra que se repite constantemente y resume el tema o simplemente invita al receptor a creer en lo que se expone.</a:t>
            </a:r>
            <a:endParaRPr lang="es-EC" dirty="0"/>
          </a:p>
          <a:p>
            <a:r>
              <a:rPr lang="es-ES" dirty="0"/>
              <a:t>Ejemplo:</a:t>
            </a:r>
            <a:endParaRPr lang="es-EC" dirty="0"/>
          </a:p>
          <a:p>
            <a:r>
              <a:rPr lang="es-ES" dirty="0"/>
              <a:t>“Poderoso caballero es don dinero”, decía don Francisco de Quevedo en este famoso poema para destacar el efecto de la riqueza en la vida humana.</a:t>
            </a:r>
            <a:endParaRPr lang="es-EC" dirty="0"/>
          </a:p>
          <a:p>
            <a:endParaRPr lang="es-EC" dirty="0"/>
          </a:p>
        </p:txBody>
      </p:sp>
    </p:spTree>
    <p:extLst>
      <p:ext uri="{BB962C8B-B14F-4D97-AF65-F5344CB8AC3E}">
        <p14:creationId xmlns:p14="http://schemas.microsoft.com/office/powerpoint/2010/main" val="253114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Recurso de la fama</a:t>
            </a:r>
            <a:endParaRPr lang="es-EC" dirty="0"/>
          </a:p>
        </p:txBody>
      </p:sp>
      <p:sp>
        <p:nvSpPr>
          <p:cNvPr id="3" name="Marcador de contenido 2"/>
          <p:cNvSpPr>
            <a:spLocks noGrp="1"/>
          </p:cNvSpPr>
          <p:nvPr>
            <p:ph idx="1"/>
          </p:nvPr>
        </p:nvSpPr>
        <p:spPr/>
        <p:txBody>
          <a:bodyPr/>
          <a:lstStyle/>
          <a:p>
            <a:r>
              <a:rPr lang="es-ES" b="1" dirty="0"/>
              <a:t>La	imagen	o	palabras	de	un	personaje	bien valorado </a:t>
            </a:r>
            <a:r>
              <a:rPr lang="es-ES" b="1" dirty="0" smtClean="0"/>
              <a:t>socialmente.</a:t>
            </a:r>
          </a:p>
          <a:p>
            <a:r>
              <a:rPr lang="es-ES" dirty="0"/>
              <a:t>El deporte no solo colabora en el desarrollo físico de los jóvenes, sino también en el desarrollo de su temple moral y emocional, como lo afirma Iván “</a:t>
            </a:r>
            <a:r>
              <a:rPr lang="es-ES" dirty="0" err="1"/>
              <a:t>Bam</a:t>
            </a:r>
            <a:r>
              <a:rPr lang="es-ES" dirty="0"/>
              <a:t> </a:t>
            </a:r>
            <a:r>
              <a:rPr lang="es-ES" dirty="0" err="1"/>
              <a:t>Bam</a:t>
            </a:r>
            <a:r>
              <a:rPr lang="es-ES" dirty="0"/>
              <a:t>” Zamorano</a:t>
            </a:r>
            <a:endParaRPr lang="es-EC" dirty="0"/>
          </a:p>
        </p:txBody>
      </p:sp>
    </p:spTree>
    <p:extLst>
      <p:ext uri="{BB962C8B-B14F-4D97-AF65-F5344CB8AC3E}">
        <p14:creationId xmlns:p14="http://schemas.microsoft.com/office/powerpoint/2010/main" val="315673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Fetichismo</a:t>
            </a:r>
            <a:endParaRPr lang="es-EC" dirty="0"/>
          </a:p>
        </p:txBody>
      </p:sp>
      <p:sp>
        <p:nvSpPr>
          <p:cNvPr id="3" name="Marcador de contenido 2"/>
          <p:cNvSpPr>
            <a:spLocks noGrp="1"/>
          </p:cNvSpPr>
          <p:nvPr>
            <p:ph idx="1"/>
          </p:nvPr>
        </p:nvSpPr>
        <p:spPr/>
        <p:txBody>
          <a:bodyPr/>
          <a:lstStyle/>
          <a:p>
            <a:r>
              <a:rPr lang="es-ES" b="1" dirty="0"/>
              <a:t>Se sustenta en la idea de que la	mayoría elige lo correcto o está en la </a:t>
            </a:r>
            <a:r>
              <a:rPr lang="es-ES" b="1" dirty="0" smtClean="0"/>
              <a:t>opinión acertada.</a:t>
            </a:r>
          </a:p>
          <a:p>
            <a:r>
              <a:rPr lang="es-ES" b="1" dirty="0"/>
              <a:t>Ejemplo:</a:t>
            </a:r>
            <a:endParaRPr lang="es-EC" b="1" dirty="0"/>
          </a:p>
          <a:p>
            <a:r>
              <a:rPr lang="es-ES" dirty="0"/>
              <a:t>Todos tus amigos firmaron la carta de rechazo al proyecto de </a:t>
            </a:r>
            <a:r>
              <a:rPr lang="es-ES" dirty="0" err="1"/>
              <a:t>Hidroaysén</a:t>
            </a:r>
            <a:r>
              <a:rPr lang="es-ES" dirty="0"/>
              <a:t>, fírmala tú también: protegemos así el futuro de la región</a:t>
            </a:r>
            <a:endParaRPr lang="es-EC" dirty="0"/>
          </a:p>
        </p:txBody>
      </p:sp>
    </p:spTree>
    <p:extLst>
      <p:ext uri="{BB962C8B-B14F-4D97-AF65-F5344CB8AC3E}">
        <p14:creationId xmlns:p14="http://schemas.microsoft.com/office/powerpoint/2010/main" val="62247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Uso de Prejuicios</a:t>
            </a:r>
            <a:endParaRPr lang="es-EC" dirty="0"/>
          </a:p>
        </p:txBody>
      </p:sp>
      <p:sp>
        <p:nvSpPr>
          <p:cNvPr id="3" name="Marcador de contenido 2"/>
          <p:cNvSpPr>
            <a:spLocks noGrp="1"/>
          </p:cNvSpPr>
          <p:nvPr>
            <p:ph idx="1"/>
          </p:nvPr>
        </p:nvSpPr>
        <p:spPr/>
        <p:txBody>
          <a:bodyPr/>
          <a:lstStyle/>
          <a:p>
            <a:r>
              <a:rPr lang="es-ES" b="1" dirty="0"/>
              <a:t>Empleo de razones apresuradas o discriminatorias antes de tener un conocimiento real sobre el tema: raza, estrato social, género, edad, apariencia física, etc</a:t>
            </a:r>
            <a:r>
              <a:rPr lang="es-ES" b="1" dirty="0" smtClean="0"/>
              <a:t>.</a:t>
            </a:r>
          </a:p>
          <a:p>
            <a:r>
              <a:rPr lang="es-ES" dirty="0"/>
              <a:t>Si vas mal vestido eres un vago.</a:t>
            </a:r>
            <a:endParaRPr lang="es-EC" dirty="0"/>
          </a:p>
          <a:p>
            <a:r>
              <a:rPr lang="es-ES" dirty="0"/>
              <a:t>Los hombres que lloran son homosexuales. Los pobres son pobres porque son flojos.</a:t>
            </a:r>
            <a:endParaRPr lang="es-EC" dirty="0"/>
          </a:p>
          <a:p>
            <a:endParaRPr lang="es-EC" dirty="0"/>
          </a:p>
          <a:p>
            <a:endParaRPr lang="es-EC" dirty="0"/>
          </a:p>
        </p:txBody>
      </p:sp>
    </p:spTree>
    <p:extLst>
      <p:ext uri="{BB962C8B-B14F-4D97-AF65-F5344CB8AC3E}">
        <p14:creationId xmlns:p14="http://schemas.microsoft.com/office/powerpoint/2010/main" val="3775751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image314.jpeg"/>
          <p:cNvPicPr>
            <a:picLocks noGrp="1"/>
          </p:cNvPicPr>
          <p:nvPr>
            <p:ph idx="1"/>
          </p:nvPr>
        </p:nvPicPr>
        <p:blipFill>
          <a:blip r:embed="rId2" cstate="print"/>
          <a:stretch>
            <a:fillRect/>
          </a:stretch>
        </p:blipFill>
        <p:spPr>
          <a:xfrm>
            <a:off x="1700497" y="1690688"/>
            <a:ext cx="8791006" cy="3467893"/>
          </a:xfrm>
          <a:prstGeom prst="rect">
            <a:avLst/>
          </a:prstGeom>
        </p:spPr>
      </p:pic>
    </p:spTree>
    <p:extLst>
      <p:ext uri="{BB962C8B-B14F-4D97-AF65-F5344CB8AC3E}">
        <p14:creationId xmlns:p14="http://schemas.microsoft.com/office/powerpoint/2010/main" val="3960998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Indique	qué	tipo	de	razonamiento	se empleado en los siguientes enunciados.</a:t>
            </a:r>
            <a:r>
              <a:rPr lang="es-EC" dirty="0"/>
              <a:t/>
            </a:r>
            <a:br>
              <a:rPr lang="es-EC" dirty="0"/>
            </a:br>
            <a:r>
              <a:rPr lang="es-ES" b="1" dirty="0"/>
              <a:t> </a:t>
            </a:r>
            <a:r>
              <a:rPr lang="es-EC" dirty="0"/>
              <a:t/>
            </a:r>
            <a:br>
              <a:rPr lang="es-EC" dirty="0"/>
            </a:br>
            <a:endParaRPr lang="es-EC" dirty="0"/>
          </a:p>
        </p:txBody>
      </p:sp>
      <p:sp>
        <p:nvSpPr>
          <p:cNvPr id="3" name="Marcador de contenido 2"/>
          <p:cNvSpPr>
            <a:spLocks noGrp="1"/>
          </p:cNvSpPr>
          <p:nvPr>
            <p:ph idx="1"/>
          </p:nvPr>
        </p:nvSpPr>
        <p:spPr/>
        <p:txBody>
          <a:bodyPr>
            <a:normAutofit fontScale="92500" lnSpcReduction="10000"/>
          </a:bodyPr>
          <a:lstStyle/>
          <a:p>
            <a:pPr lvl="0"/>
            <a:r>
              <a:rPr lang="es-ES" dirty="0"/>
              <a:t>El uso prolongado de este medicamento puede provocar úlcera gástrica, por	lo          que          evite	tomarlo	por períodos prolongados……………………………………………………………..………</a:t>
            </a:r>
            <a:endParaRPr lang="es-EC" dirty="0"/>
          </a:p>
          <a:p>
            <a:pPr lvl="0"/>
            <a:r>
              <a:rPr lang="es-ES" dirty="0"/>
              <a:t>El cerebro humano tiene la capacidad para anticipar el peligro. Científicos de la Universidad de Washington han comprobado que una capacidad para poder leer claves en el medio ambiente -las que para otros pueden ser imperceptibles-, sería la que permite que algunas personas intuyan lo que va a suceder…….………………………………..…….....</a:t>
            </a:r>
            <a:endParaRPr lang="es-EC" dirty="0"/>
          </a:p>
          <a:p>
            <a:pPr lvl="0"/>
            <a:r>
              <a:rPr lang="es-ES" dirty="0"/>
              <a:t>Todos los políticos son corruptos, por lo que anule su voto cuando deba sufragar en las elecciones……………….………….....</a:t>
            </a:r>
            <a:endParaRPr lang="es-EC" dirty="0"/>
          </a:p>
          <a:p>
            <a:r>
              <a:rPr lang="es-ES" dirty="0"/>
              <a:t>De todos los analgésicos que existen en el mercado el mejor es SINDOL, puesto que es el único que me ha permitido combatir esta dolencia……………………………….</a:t>
            </a:r>
            <a:endParaRPr lang="es-EC" dirty="0"/>
          </a:p>
          <a:p>
            <a:endParaRPr lang="es-EC" dirty="0"/>
          </a:p>
        </p:txBody>
      </p:sp>
    </p:spTree>
    <p:extLst>
      <p:ext uri="{BB962C8B-B14F-4D97-AF65-F5344CB8AC3E}">
        <p14:creationId xmlns:p14="http://schemas.microsoft.com/office/powerpoint/2010/main" val="3306795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sp>
        <p:nvSpPr>
          <p:cNvPr id="4" name="Rectángulo 3"/>
          <p:cNvSpPr/>
          <p:nvPr/>
        </p:nvSpPr>
        <p:spPr>
          <a:xfrm>
            <a:off x="838200" y="1825625"/>
            <a:ext cx="10515600" cy="2863669"/>
          </a:xfrm>
          <a:prstGeom prst="rect">
            <a:avLst/>
          </a:prstGeom>
        </p:spPr>
        <p:txBody>
          <a:bodyPr wrap="square">
            <a:spAutoFit/>
          </a:bodyPr>
          <a:lstStyle/>
          <a:p>
            <a:pPr marL="453390" marR="1068070" indent="-342900" algn="just">
              <a:lnSpc>
                <a:spcPct val="92000"/>
              </a:lnSpc>
              <a:spcBef>
                <a:spcPts val="1495"/>
              </a:spcBef>
              <a:spcAft>
                <a:spcPts val="0"/>
              </a:spcAft>
            </a:pPr>
            <a:r>
              <a:rPr lang="es-ES" sz="1400" dirty="0" smtClean="0">
                <a:solidFill>
                  <a:srgbClr val="90C126"/>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 dirty="0">
                <a:solidFill>
                  <a:srgbClr val="3F3F3F"/>
                </a:solidFill>
                <a:latin typeface="Trebuchet MS" panose="020B0603020202020204" pitchFamily="34" charset="0"/>
                <a:ea typeface="Times New Roman" panose="02020603050405020304" pitchFamily="18" charset="0"/>
              </a:rPr>
              <a:t>Tal como lo plantea el prestigioso abogado de la Universidad de Chile, Mauricio Valdivia, señalo que se debe disminuir la edad de descernimiento para establecer la responsabilidad penal de los jóvenes que delinquen de 18 a 16 años</a:t>
            </a:r>
            <a:r>
              <a:rPr lang="es-ES" dirty="0" smtClean="0">
                <a:solidFill>
                  <a:srgbClr val="3F3F3F"/>
                </a:solidFill>
                <a:latin typeface="Trebuchet MS" panose="020B0603020202020204" pitchFamily="34" charset="0"/>
                <a:ea typeface="Times New Roman" panose="02020603050405020304" pitchFamily="18" charset="0"/>
              </a:rPr>
              <a:t>…………………………………………….</a:t>
            </a:r>
          </a:p>
          <a:p>
            <a:pPr marL="453390" marR="1068070" indent="-342900" algn="just">
              <a:lnSpc>
                <a:spcPct val="92000"/>
              </a:lnSpc>
              <a:spcBef>
                <a:spcPts val="1495"/>
              </a:spcBef>
              <a:spcAft>
                <a:spcPts val="0"/>
              </a:spcAft>
            </a:pPr>
            <a:r>
              <a:rPr lang="es-ES" dirty="0"/>
              <a:t>Un amigo drogadicto es una pésima influencia para nuestros  hijos, porque “dime con quién andas y te diré quién eres</a:t>
            </a:r>
            <a:r>
              <a:rPr lang="es-ES" dirty="0" smtClean="0"/>
              <a:t>”……………………………………………………………………..</a:t>
            </a:r>
          </a:p>
          <a:p>
            <a:pPr marL="453390" marR="1068070" indent="-342900" algn="just">
              <a:lnSpc>
                <a:spcPct val="92000"/>
              </a:lnSpc>
              <a:spcBef>
                <a:spcPts val="1495"/>
              </a:spcBef>
              <a:spcAft>
                <a:spcPts val="0"/>
              </a:spcAft>
            </a:pPr>
            <a:r>
              <a:rPr lang="es-ES" dirty="0"/>
              <a:t>La mayoría de los parlamentarios no merece el sueldo que percibe porque dedican un tiempo insuficiente a sesionar en el Senado para promulgar prontamente las leyes …………………….</a:t>
            </a:r>
            <a:endParaRPr lang="es-ES" dirty="0" smtClean="0">
              <a:solidFill>
                <a:srgbClr val="3F3F3F"/>
              </a:solidFill>
              <a:latin typeface="Trebuchet MS" panose="020B0603020202020204" pitchFamily="34" charset="0"/>
              <a:ea typeface="Times New Roman" panose="02020603050405020304" pitchFamily="18" charset="0"/>
            </a:endParaRPr>
          </a:p>
          <a:p>
            <a:pPr marL="453390" marR="1068070" indent="-342900" algn="just">
              <a:lnSpc>
                <a:spcPct val="92000"/>
              </a:lnSpc>
              <a:spcBef>
                <a:spcPts val="1495"/>
              </a:spcBef>
              <a:spcAft>
                <a:spcPts val="0"/>
              </a:spcAft>
            </a:pPr>
            <a:endParaRPr lang="es-EC"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7133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En síntesis</a:t>
            </a:r>
            <a:endParaRPr lang="es-EC" dirty="0"/>
          </a:p>
        </p:txBody>
      </p:sp>
      <p:sp>
        <p:nvSpPr>
          <p:cNvPr id="5" name="Marcador de contenido 4"/>
          <p:cNvSpPr>
            <a:spLocks noGrp="1"/>
          </p:cNvSpPr>
          <p:nvPr>
            <p:ph idx="1"/>
          </p:nvPr>
        </p:nvSpPr>
        <p:spPr>
          <a:xfrm>
            <a:off x="3021841" y="2972037"/>
            <a:ext cx="10515600" cy="4351338"/>
          </a:xfrm>
        </p:spPr>
        <p:txBody>
          <a:bodyPr/>
          <a:lstStyle/>
          <a:p>
            <a:endParaRPr lang="es-EC" dirty="0"/>
          </a:p>
        </p:txBody>
      </p:sp>
      <p:grpSp>
        <p:nvGrpSpPr>
          <p:cNvPr id="6" name="Group 2"/>
          <p:cNvGrpSpPr>
            <a:grpSpLocks/>
          </p:cNvGrpSpPr>
          <p:nvPr/>
        </p:nvGrpSpPr>
        <p:grpSpPr bwMode="auto">
          <a:xfrm>
            <a:off x="1550228" y="1305162"/>
            <a:ext cx="9144001" cy="5302250"/>
            <a:chOff x="720" y="3173"/>
            <a:chExt cx="14400" cy="835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3172"/>
              <a:ext cx="14400" cy="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4"/>
            <p:cNvSpPr>
              <a:spLocks/>
            </p:cNvSpPr>
            <p:nvPr/>
          </p:nvSpPr>
          <p:spPr bwMode="auto">
            <a:xfrm>
              <a:off x="890" y="3172"/>
              <a:ext cx="2038" cy="8345"/>
            </a:xfrm>
            <a:custGeom>
              <a:avLst/>
              <a:gdLst>
                <a:gd name="T0" fmla="+- 0 2249 890"/>
                <a:gd name="T1" fmla="*/ T0 w 2038"/>
                <a:gd name="T2" fmla="+- 0 3173 3173"/>
                <a:gd name="T3" fmla="*/ 3173 h 8345"/>
                <a:gd name="T4" fmla="+- 0 890 890"/>
                <a:gd name="T5" fmla="*/ T4 w 2038"/>
                <a:gd name="T6" fmla="+- 0 3173 3173"/>
                <a:gd name="T7" fmla="*/ 3173 h 8345"/>
                <a:gd name="T8" fmla="+- 0 890 890"/>
                <a:gd name="T9" fmla="*/ T8 w 2038"/>
                <a:gd name="T10" fmla="+- 0 4872 3173"/>
                <a:gd name="T11" fmla="*/ 4872 h 8345"/>
                <a:gd name="T12" fmla="+- 0 2249 890"/>
                <a:gd name="T13" fmla="*/ T12 w 2038"/>
                <a:gd name="T14" fmla="+- 0 4872 3173"/>
                <a:gd name="T15" fmla="*/ 4872 h 8345"/>
                <a:gd name="T16" fmla="+- 0 2249 890"/>
                <a:gd name="T17" fmla="*/ T16 w 2038"/>
                <a:gd name="T18" fmla="+- 0 3173 3173"/>
                <a:gd name="T19" fmla="*/ 3173 h 8345"/>
                <a:gd name="T20" fmla="+- 0 2928 890"/>
                <a:gd name="T21" fmla="*/ T20 w 2038"/>
                <a:gd name="T22" fmla="+- 0 9864 3173"/>
                <a:gd name="T23" fmla="*/ 9864 h 8345"/>
                <a:gd name="T24" fmla="+- 0 890 890"/>
                <a:gd name="T25" fmla="*/ T24 w 2038"/>
                <a:gd name="T26" fmla="+- 0 9864 3173"/>
                <a:gd name="T27" fmla="*/ 9864 h 8345"/>
                <a:gd name="T28" fmla="+- 0 890 890"/>
                <a:gd name="T29" fmla="*/ T28 w 2038"/>
                <a:gd name="T30" fmla="+- 0 11518 3173"/>
                <a:gd name="T31" fmla="*/ 11518 h 8345"/>
                <a:gd name="T32" fmla="+- 0 2928 890"/>
                <a:gd name="T33" fmla="*/ T32 w 2038"/>
                <a:gd name="T34" fmla="+- 0 11518 3173"/>
                <a:gd name="T35" fmla="*/ 11518 h 8345"/>
                <a:gd name="T36" fmla="+- 0 2928 890"/>
                <a:gd name="T37" fmla="*/ T36 w 2038"/>
                <a:gd name="T38" fmla="+- 0 9864 3173"/>
                <a:gd name="T39" fmla="*/ 9864 h 83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38" h="8345">
                  <a:moveTo>
                    <a:pt x="1359" y="0"/>
                  </a:moveTo>
                  <a:lnTo>
                    <a:pt x="0" y="0"/>
                  </a:lnTo>
                  <a:lnTo>
                    <a:pt x="0" y="1699"/>
                  </a:lnTo>
                  <a:lnTo>
                    <a:pt x="1359" y="1699"/>
                  </a:lnTo>
                  <a:lnTo>
                    <a:pt x="1359" y="0"/>
                  </a:lnTo>
                  <a:close/>
                  <a:moveTo>
                    <a:pt x="2038" y="6691"/>
                  </a:moveTo>
                  <a:lnTo>
                    <a:pt x="0" y="6691"/>
                  </a:lnTo>
                  <a:lnTo>
                    <a:pt x="0" y="8345"/>
                  </a:lnTo>
                  <a:lnTo>
                    <a:pt x="2038" y="8345"/>
                  </a:lnTo>
                  <a:lnTo>
                    <a:pt x="2038" y="66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C"/>
            </a:p>
          </p:txBody>
        </p:sp>
      </p:grpSp>
    </p:spTree>
    <p:extLst>
      <p:ext uri="{BB962C8B-B14F-4D97-AF65-F5344CB8AC3E}">
        <p14:creationId xmlns:p14="http://schemas.microsoft.com/office/powerpoint/2010/main" val="3031799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r>
              <a:rPr lang="es-ES" dirty="0"/>
              <a:t>El	</a:t>
            </a:r>
            <a:r>
              <a:rPr lang="es-ES" b="1" i="1" dirty="0"/>
              <a:t>ARGUMENTO </a:t>
            </a:r>
            <a:r>
              <a:rPr lang="es-ES" dirty="0"/>
              <a:t>es el razonamiento por medio del cual se intenta probar o refutar una tesis.</a:t>
            </a:r>
            <a:endParaRPr lang="es-EC" dirty="0"/>
          </a:p>
          <a:p>
            <a:r>
              <a:rPr lang="es-ES" dirty="0"/>
              <a:t> </a:t>
            </a:r>
            <a:endParaRPr lang="es-EC" dirty="0"/>
          </a:p>
          <a:p>
            <a:r>
              <a:rPr lang="es-ES" dirty="0"/>
              <a:t>	</a:t>
            </a:r>
            <a:r>
              <a:rPr lang="es-ES" b="1" i="1" dirty="0"/>
              <a:t>Para que este razonamiento funcione como argumento </a:t>
            </a:r>
            <a:r>
              <a:rPr lang="es-ES" b="1" i="1" dirty="0" smtClean="0"/>
              <a:t>debe apoyar </a:t>
            </a:r>
            <a:r>
              <a:rPr lang="es-ES" b="1" i="1" dirty="0"/>
              <a:t>una </a:t>
            </a:r>
            <a:r>
              <a:rPr lang="es-ES" b="1" i="1" dirty="0" smtClean="0"/>
              <a:t>tesis. </a:t>
            </a:r>
            <a:endParaRPr lang="es-EC" dirty="0"/>
          </a:p>
        </p:txBody>
      </p:sp>
    </p:spTree>
    <p:extLst>
      <p:ext uri="{BB962C8B-B14F-4D97-AF65-F5344CB8AC3E}">
        <p14:creationId xmlns:p14="http://schemas.microsoft.com/office/powerpoint/2010/main" val="389018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Texto extraído de los escritos </a:t>
            </a:r>
            <a:r>
              <a:rPr lang="es-EC" smtClean="0"/>
              <a:t>del profesor:</a:t>
            </a:r>
            <a:endParaRPr lang="es-EC"/>
          </a:p>
        </p:txBody>
      </p:sp>
      <p:sp>
        <p:nvSpPr>
          <p:cNvPr id="3" name="Marcador de contenido 2"/>
          <p:cNvSpPr>
            <a:spLocks noGrp="1"/>
          </p:cNvSpPr>
          <p:nvPr>
            <p:ph idx="1"/>
          </p:nvPr>
        </p:nvSpPr>
        <p:spPr/>
        <p:txBody>
          <a:bodyPr/>
          <a:lstStyle/>
          <a:p>
            <a:r>
              <a:rPr lang="es-ES" dirty="0"/>
              <a:t>Geraldine </a:t>
            </a:r>
            <a:r>
              <a:rPr lang="es-ES" dirty="0" smtClean="0"/>
              <a:t>Guerrero (Chile 2020)</a:t>
            </a:r>
            <a:endParaRPr lang="es-EC" dirty="0"/>
          </a:p>
          <a:p>
            <a:endParaRPr lang="es-EC" dirty="0"/>
          </a:p>
        </p:txBody>
      </p:sp>
    </p:spTree>
    <p:extLst>
      <p:ext uri="{BB962C8B-B14F-4D97-AF65-F5344CB8AC3E}">
        <p14:creationId xmlns:p14="http://schemas.microsoft.com/office/powerpoint/2010/main" val="6937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ARGUMENTOS LÓGICO -RACIONALES</a:t>
            </a:r>
            <a:endParaRPr lang="es-EC" dirty="0"/>
          </a:p>
        </p:txBody>
      </p:sp>
      <p:sp>
        <p:nvSpPr>
          <p:cNvPr id="3" name="Marcador de contenido 2"/>
          <p:cNvSpPr>
            <a:spLocks noGrp="1"/>
          </p:cNvSpPr>
          <p:nvPr>
            <p:ph idx="1"/>
          </p:nvPr>
        </p:nvSpPr>
        <p:spPr/>
        <p:txBody>
          <a:bodyPr/>
          <a:lstStyle/>
          <a:p>
            <a:endParaRPr lang="es-EC" dirty="0"/>
          </a:p>
        </p:txBody>
      </p:sp>
      <p:sp>
        <p:nvSpPr>
          <p:cNvPr id="27" name="Rectángulo 26"/>
          <p:cNvSpPr/>
          <p:nvPr/>
        </p:nvSpPr>
        <p:spPr>
          <a:xfrm>
            <a:off x="1323833" y="2477068"/>
            <a:ext cx="1678674" cy="723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ANALOGÍA</a:t>
            </a:r>
            <a:endParaRPr lang="es-EC" dirty="0"/>
          </a:p>
        </p:txBody>
      </p:sp>
      <p:sp>
        <p:nvSpPr>
          <p:cNvPr id="28" name="Rectángulo 27"/>
          <p:cNvSpPr/>
          <p:nvPr/>
        </p:nvSpPr>
        <p:spPr>
          <a:xfrm>
            <a:off x="3098042" y="3189252"/>
            <a:ext cx="2169994" cy="812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RAZONAMIENTO POR SIGNOS</a:t>
            </a:r>
            <a:endParaRPr lang="es-EC" dirty="0"/>
          </a:p>
        </p:txBody>
      </p:sp>
      <p:sp>
        <p:nvSpPr>
          <p:cNvPr id="29" name="Rectángulo 28"/>
          <p:cNvSpPr/>
          <p:nvPr/>
        </p:nvSpPr>
        <p:spPr>
          <a:xfrm>
            <a:off x="5412475" y="3994470"/>
            <a:ext cx="2448635" cy="795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RAZONAMIENTO POR CAUSA</a:t>
            </a:r>
            <a:endParaRPr lang="es-EC" dirty="0"/>
          </a:p>
        </p:txBody>
      </p:sp>
      <p:sp>
        <p:nvSpPr>
          <p:cNvPr id="33" name="Rectángulo 32"/>
          <p:cNvSpPr/>
          <p:nvPr/>
        </p:nvSpPr>
        <p:spPr>
          <a:xfrm>
            <a:off x="8005549" y="4790364"/>
            <a:ext cx="287171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CRITERIO DE AUTORIDAD</a:t>
            </a:r>
            <a:endParaRPr lang="es-EC" dirty="0"/>
          </a:p>
        </p:txBody>
      </p:sp>
    </p:spTree>
    <p:extLst>
      <p:ext uri="{BB962C8B-B14F-4D97-AF65-F5344CB8AC3E}">
        <p14:creationId xmlns:p14="http://schemas.microsoft.com/office/powerpoint/2010/main" val="368641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t>RAZONAMIENTO EMOTIVO-AFECTIVOS</a:t>
            </a:r>
            <a:endParaRPr lang="es-EC" dirty="0"/>
          </a:p>
        </p:txBody>
      </p:sp>
      <p:sp>
        <p:nvSpPr>
          <p:cNvPr id="3" name="Marcador de contenido 2"/>
          <p:cNvSpPr>
            <a:spLocks noGrp="1"/>
          </p:cNvSpPr>
          <p:nvPr>
            <p:ph idx="1"/>
          </p:nvPr>
        </p:nvSpPr>
        <p:spPr/>
        <p:txBody>
          <a:bodyPr/>
          <a:lstStyle/>
          <a:p>
            <a:endParaRPr lang="es-EC" dirty="0"/>
          </a:p>
        </p:txBody>
      </p:sp>
      <p:sp>
        <p:nvSpPr>
          <p:cNvPr id="4" name="Elipse 3"/>
          <p:cNvSpPr/>
          <p:nvPr/>
        </p:nvSpPr>
        <p:spPr>
          <a:xfrm>
            <a:off x="1241947" y="2743200"/>
            <a:ext cx="210175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Confianza del emisor</a:t>
            </a:r>
            <a:endParaRPr lang="es-EC" dirty="0"/>
          </a:p>
        </p:txBody>
      </p:sp>
      <p:sp>
        <p:nvSpPr>
          <p:cNvPr id="5" name="Elipse 4"/>
          <p:cNvSpPr/>
          <p:nvPr/>
        </p:nvSpPr>
        <p:spPr>
          <a:xfrm>
            <a:off x="4435522" y="2743200"/>
            <a:ext cx="197892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 la fama</a:t>
            </a:r>
            <a:endParaRPr lang="es-EC" dirty="0"/>
          </a:p>
        </p:txBody>
      </p:sp>
      <p:sp>
        <p:nvSpPr>
          <p:cNvPr id="6" name="Elipse 5"/>
          <p:cNvSpPr/>
          <p:nvPr/>
        </p:nvSpPr>
        <p:spPr>
          <a:xfrm>
            <a:off x="7683690" y="2743200"/>
            <a:ext cx="233376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Prejuicios</a:t>
            </a:r>
            <a:endParaRPr lang="es-EC" dirty="0"/>
          </a:p>
        </p:txBody>
      </p:sp>
      <p:sp>
        <p:nvSpPr>
          <p:cNvPr id="7" name="Elipse 6"/>
          <p:cNvSpPr/>
          <p:nvPr/>
        </p:nvSpPr>
        <p:spPr>
          <a:xfrm>
            <a:off x="1241947" y="4790364"/>
            <a:ext cx="2565778" cy="1091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Por lo concreto</a:t>
            </a:r>
            <a:endParaRPr lang="es-EC" dirty="0"/>
          </a:p>
        </p:txBody>
      </p:sp>
      <p:sp>
        <p:nvSpPr>
          <p:cNvPr id="8" name="Elipse 7"/>
          <p:cNvSpPr/>
          <p:nvPr/>
        </p:nvSpPr>
        <p:spPr>
          <a:xfrm>
            <a:off x="5049672" y="4575175"/>
            <a:ext cx="2634018" cy="1156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Slogan</a:t>
            </a:r>
            <a:endParaRPr lang="es-EC" dirty="0"/>
          </a:p>
        </p:txBody>
      </p:sp>
      <p:sp>
        <p:nvSpPr>
          <p:cNvPr id="9" name="Elipse 8"/>
          <p:cNvSpPr/>
          <p:nvPr/>
        </p:nvSpPr>
        <p:spPr>
          <a:xfrm>
            <a:off x="8871045" y="4367284"/>
            <a:ext cx="2482755" cy="1364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Fetichismo</a:t>
            </a:r>
            <a:endParaRPr lang="es-EC" dirty="0"/>
          </a:p>
        </p:txBody>
      </p:sp>
    </p:spTree>
    <p:extLst>
      <p:ext uri="{BB962C8B-B14F-4D97-AF65-F5344CB8AC3E}">
        <p14:creationId xmlns:p14="http://schemas.microsoft.com/office/powerpoint/2010/main" val="414894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Uso de Analogías</a:t>
            </a:r>
            <a:endParaRPr lang="es-EC" dirty="0"/>
          </a:p>
        </p:txBody>
      </p:sp>
      <p:sp>
        <p:nvSpPr>
          <p:cNvPr id="3" name="Marcador de contenido 2"/>
          <p:cNvSpPr>
            <a:spLocks noGrp="1"/>
          </p:cNvSpPr>
          <p:nvPr>
            <p:ph idx="1"/>
          </p:nvPr>
        </p:nvSpPr>
        <p:spPr/>
        <p:txBody>
          <a:bodyPr/>
          <a:lstStyle/>
          <a:p>
            <a:r>
              <a:rPr lang="es-ES" b="1" dirty="0" smtClean="0"/>
              <a:t>Se establece una semejanza entre dos conceptos, seres o cosas diferentes y se deduce que lo que es válido para uno es válido para el otro.</a:t>
            </a:r>
            <a:endParaRPr lang="es-EC" dirty="0" smtClean="0"/>
          </a:p>
          <a:p>
            <a:r>
              <a:rPr lang="es-ES" dirty="0" smtClean="0"/>
              <a:t>Ejemplo:</a:t>
            </a:r>
            <a:endParaRPr lang="es-EC" dirty="0" smtClean="0"/>
          </a:p>
          <a:p>
            <a:r>
              <a:rPr lang="es-ES" dirty="0" smtClean="0"/>
              <a:t>Las vasijas encontradas durante la reconstrucción de la Catedral de Santiago son similares en figura y materiales a los empleados en vasijas encontradas en la zona norte de Chile, por lo tanto, pertenecen a la misma cultura, la incaica.</a:t>
            </a:r>
            <a:endParaRPr lang="es-EC" dirty="0" smtClean="0"/>
          </a:p>
          <a:p>
            <a:endParaRPr lang="es-EC" dirty="0"/>
          </a:p>
        </p:txBody>
      </p:sp>
    </p:spTree>
    <p:extLst>
      <p:ext uri="{BB962C8B-B14F-4D97-AF65-F5344CB8AC3E}">
        <p14:creationId xmlns:p14="http://schemas.microsoft.com/office/powerpoint/2010/main" val="85444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Por signos</a:t>
            </a:r>
            <a:endParaRPr lang="es-EC" dirty="0"/>
          </a:p>
        </p:txBody>
      </p:sp>
      <p:sp>
        <p:nvSpPr>
          <p:cNvPr id="3" name="Marcador de contenido 2"/>
          <p:cNvSpPr>
            <a:spLocks noGrp="1"/>
          </p:cNvSpPr>
          <p:nvPr>
            <p:ph idx="1"/>
          </p:nvPr>
        </p:nvSpPr>
        <p:spPr/>
        <p:txBody>
          <a:bodyPr/>
          <a:lstStyle/>
          <a:p>
            <a:r>
              <a:rPr lang="es-ES" b="1" dirty="0" smtClean="0"/>
              <a:t>Se utilizan señales o indicios para establecer la existencia de un fenómeno.</a:t>
            </a:r>
            <a:endParaRPr lang="es-EC" dirty="0" smtClean="0"/>
          </a:p>
          <a:p>
            <a:r>
              <a:rPr lang="es-ES" b="1" dirty="0" smtClean="0"/>
              <a:t>Ejemplo</a:t>
            </a:r>
            <a:r>
              <a:rPr lang="es-ES" dirty="0" smtClean="0"/>
              <a:t>:</a:t>
            </a:r>
            <a:endParaRPr lang="es-EC" b="1" dirty="0" smtClean="0"/>
          </a:p>
          <a:p>
            <a:r>
              <a:rPr lang="es-ES" dirty="0" smtClean="0"/>
              <a:t>Este relato presenta una sola línea argumental, pocos personajes y todos ellos estereotipos de una clase social típica del siglo XIX en Chile, por lo tanto, corresponde a un cuento realista.</a:t>
            </a:r>
            <a:endParaRPr lang="es-EC" dirty="0" smtClean="0"/>
          </a:p>
          <a:p>
            <a:endParaRPr lang="es-EC" dirty="0"/>
          </a:p>
        </p:txBody>
      </p:sp>
    </p:spTree>
    <p:extLst>
      <p:ext uri="{BB962C8B-B14F-4D97-AF65-F5344CB8AC3E}">
        <p14:creationId xmlns:p14="http://schemas.microsoft.com/office/powerpoint/2010/main" val="133723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 Causa</a:t>
            </a:r>
            <a:endParaRPr lang="es-EC" dirty="0"/>
          </a:p>
        </p:txBody>
      </p:sp>
      <p:sp>
        <p:nvSpPr>
          <p:cNvPr id="3" name="Marcador de contenido 2"/>
          <p:cNvSpPr>
            <a:spLocks noGrp="1"/>
          </p:cNvSpPr>
          <p:nvPr>
            <p:ph idx="1"/>
          </p:nvPr>
        </p:nvSpPr>
        <p:spPr/>
        <p:txBody>
          <a:bodyPr/>
          <a:lstStyle/>
          <a:p>
            <a:r>
              <a:rPr lang="es-ES" b="1" dirty="0" smtClean="0"/>
              <a:t>Se establece una relación causal entre dos hechos que fundamentan la tesis</a:t>
            </a:r>
            <a:r>
              <a:rPr lang="es-ES" b="1" baseline="-25000" dirty="0" smtClean="0"/>
              <a:t>.</a:t>
            </a:r>
            <a:endParaRPr lang="es-EC" b="1" dirty="0" smtClean="0"/>
          </a:p>
          <a:p>
            <a:r>
              <a:rPr lang="es-ES" b="1" dirty="0" smtClean="0"/>
              <a:t>Ejemplo</a:t>
            </a:r>
            <a:r>
              <a:rPr lang="es-ES" dirty="0" smtClean="0"/>
              <a:t>:</a:t>
            </a:r>
            <a:endParaRPr lang="es-EC" b="1" dirty="0" smtClean="0"/>
          </a:p>
          <a:p>
            <a:r>
              <a:rPr lang="es-ES" dirty="0" smtClean="0"/>
              <a:t>Fumar durante el embarazo produce alteraciones en los neonatos, por eso las madres fumadoras dan a luz hijos con debilidad muscular y bajo peso.</a:t>
            </a:r>
            <a:endParaRPr lang="es-EC" dirty="0" smtClean="0"/>
          </a:p>
          <a:p>
            <a:endParaRPr lang="es-EC" dirty="0"/>
          </a:p>
        </p:txBody>
      </p:sp>
    </p:spTree>
    <p:extLst>
      <p:ext uri="{BB962C8B-B14F-4D97-AF65-F5344CB8AC3E}">
        <p14:creationId xmlns:p14="http://schemas.microsoft.com/office/powerpoint/2010/main" val="368488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 autoridad</a:t>
            </a:r>
            <a:endParaRPr lang="es-EC" dirty="0"/>
          </a:p>
        </p:txBody>
      </p:sp>
      <p:sp>
        <p:nvSpPr>
          <p:cNvPr id="3" name="Marcador de contenido 2"/>
          <p:cNvSpPr>
            <a:spLocks noGrp="1"/>
          </p:cNvSpPr>
          <p:nvPr>
            <p:ph idx="1"/>
          </p:nvPr>
        </p:nvSpPr>
        <p:spPr/>
        <p:txBody>
          <a:bodyPr/>
          <a:lstStyle/>
          <a:p>
            <a:endParaRPr lang="es-EC" dirty="0"/>
          </a:p>
        </p:txBody>
      </p:sp>
      <p:sp>
        <p:nvSpPr>
          <p:cNvPr id="4" name="Rectángulo 3"/>
          <p:cNvSpPr/>
          <p:nvPr/>
        </p:nvSpPr>
        <p:spPr>
          <a:xfrm>
            <a:off x="1014484" y="1690688"/>
            <a:ext cx="9603474" cy="2246769"/>
          </a:xfrm>
          <a:prstGeom prst="rect">
            <a:avLst/>
          </a:prstGeom>
        </p:spPr>
        <p:txBody>
          <a:bodyPr wrap="square">
            <a:spAutoFit/>
          </a:bodyPr>
          <a:lstStyle/>
          <a:p>
            <a:r>
              <a:rPr lang="es-ES" sz="2000" b="1" dirty="0" smtClean="0"/>
              <a:t>Se alude a la opinión de expertos en el tema o personajes consagrados para sustentar la tesis.</a:t>
            </a:r>
          </a:p>
          <a:p>
            <a:endParaRPr lang="es-EC" sz="2000" b="1" dirty="0" smtClean="0"/>
          </a:p>
          <a:p>
            <a:r>
              <a:rPr lang="es-ES" sz="2000" b="1" dirty="0" smtClean="0"/>
              <a:t>Ejemplo:</a:t>
            </a:r>
            <a:endParaRPr lang="es-EC" sz="2000" b="1" dirty="0" smtClean="0"/>
          </a:p>
          <a:p>
            <a:r>
              <a:rPr lang="es-ES" sz="2000" dirty="0" smtClean="0"/>
              <a:t>Como ha señalado el Ministro de Energía, el ahorro de energía eléctrica es indispensable e ineludible para el país durante los meses invernales sobre todo por el déficit de agua producto de la sequía.</a:t>
            </a:r>
            <a:endParaRPr lang="es-EC" sz="2000" dirty="0"/>
          </a:p>
        </p:txBody>
      </p:sp>
    </p:spTree>
    <p:extLst>
      <p:ext uri="{BB962C8B-B14F-4D97-AF65-F5344CB8AC3E}">
        <p14:creationId xmlns:p14="http://schemas.microsoft.com/office/powerpoint/2010/main" val="391616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Por la Afectividad</a:t>
            </a:r>
            <a:endParaRPr lang="es-EC" dirty="0"/>
          </a:p>
        </p:txBody>
      </p:sp>
      <p:sp>
        <p:nvSpPr>
          <p:cNvPr id="3" name="Marcador de contenido 2"/>
          <p:cNvSpPr>
            <a:spLocks noGrp="1"/>
          </p:cNvSpPr>
          <p:nvPr>
            <p:ph idx="1"/>
          </p:nvPr>
        </p:nvSpPr>
        <p:spPr/>
        <p:txBody>
          <a:bodyPr/>
          <a:lstStyle/>
          <a:p>
            <a:r>
              <a:rPr lang="es-ES" b="1" dirty="0" smtClean="0"/>
              <a:t>Apelan a los sentimientos del auditorio, especialmente sus dudas, deseos y temores, con el fin de conmover y provocar una reacción de simpatía o rechazo.</a:t>
            </a:r>
            <a:endParaRPr lang="es-EC" dirty="0" smtClean="0"/>
          </a:p>
          <a:p>
            <a:r>
              <a:rPr lang="es-ES" dirty="0" smtClean="0"/>
              <a:t>Nadie está libre de padecer cáncer; tú puedes ser nuestro siguiente paciente. Tu vuelto es vital para ti y para nosotros. Dona tu vuelto a la Fundación López Pérez.</a:t>
            </a:r>
            <a:endParaRPr lang="es-EC" dirty="0" smtClean="0"/>
          </a:p>
          <a:p>
            <a:endParaRPr lang="es-EC" dirty="0"/>
          </a:p>
        </p:txBody>
      </p:sp>
    </p:spTree>
    <p:extLst>
      <p:ext uri="{BB962C8B-B14F-4D97-AF65-F5344CB8AC3E}">
        <p14:creationId xmlns:p14="http://schemas.microsoft.com/office/powerpoint/2010/main" val="8962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40</TotalTime>
  <Words>621</Words>
  <Application>Microsoft Office PowerPoint</Application>
  <PresentationFormat>Panorámica</PresentationFormat>
  <Paragraphs>69</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Century Gothic</vt:lpstr>
      <vt:lpstr>Times New Roman</vt:lpstr>
      <vt:lpstr>Trebuchet MS</vt:lpstr>
      <vt:lpstr>Wingdings 3</vt:lpstr>
      <vt:lpstr>Ion</vt:lpstr>
      <vt:lpstr>TIPOS DE ARGUMENTOS</vt:lpstr>
      <vt:lpstr>Presentación de PowerPoint</vt:lpstr>
      <vt:lpstr>ARGUMENTOS LÓGICO -RACIONALES</vt:lpstr>
      <vt:lpstr>RAZONAMIENTO EMOTIVO-AFECTIVOS</vt:lpstr>
      <vt:lpstr>Uso de Analogías</vt:lpstr>
      <vt:lpstr>Por signos</vt:lpstr>
      <vt:lpstr>De Causa</vt:lpstr>
      <vt:lpstr>De autoridad</vt:lpstr>
      <vt:lpstr>Por la Afectividad</vt:lpstr>
      <vt:lpstr>Por lo concreto</vt:lpstr>
      <vt:lpstr>Confianza del emisor</vt:lpstr>
      <vt:lpstr>Slogan</vt:lpstr>
      <vt:lpstr>Recurso de la fama</vt:lpstr>
      <vt:lpstr>Fetichismo</vt:lpstr>
      <vt:lpstr>Uso de Prejuicios</vt:lpstr>
      <vt:lpstr>Presentación de PowerPoint</vt:lpstr>
      <vt:lpstr>Indique qué tipo de razonamiento se empleado en los siguientes enunciados.   </vt:lpstr>
      <vt:lpstr>Presentación de PowerPoint</vt:lpstr>
      <vt:lpstr>En síntesis</vt:lpstr>
      <vt:lpstr>Texto extraído de los escritos del profesor:</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ARGUMENTOS</dc:title>
  <dc:creator>GLORIA</dc:creator>
  <cp:lastModifiedBy>GLORIA</cp:lastModifiedBy>
  <cp:revision>7</cp:revision>
  <cp:lastPrinted>2021-10-16T21:59:15Z</cp:lastPrinted>
  <dcterms:created xsi:type="dcterms:W3CDTF">2021-10-16T21:40:30Z</dcterms:created>
  <dcterms:modified xsi:type="dcterms:W3CDTF">2021-10-16T22:22:00Z</dcterms:modified>
</cp:coreProperties>
</file>